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9144000"/>
  <p:notesSz cx="6858000" cy="9144000"/>
  <p:embeddedFontLst>
    <p:embeddedFont>
      <p:font typeface="Book Antiqu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BookAntiqua-italic.fntdata"/><Relationship Id="rId11" Type="http://schemas.openxmlformats.org/officeDocument/2006/relationships/slide" Target="slides/slide4.xml"/><Relationship Id="rId10" Type="http://schemas.openxmlformats.org/officeDocument/2006/relationships/slide" Target="slides/slide3.xml"/><Relationship Id="rId21" Type="http://schemas.openxmlformats.org/officeDocument/2006/relationships/font" Target="fonts/BookAntiqua-bold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3.xml"/><Relationship Id="rId19" Type="http://schemas.openxmlformats.org/officeDocument/2006/relationships/font" Target="fonts/BookAntiqua-bold.fntdata"/><Relationship Id="rId6" Type="http://schemas.openxmlformats.org/officeDocument/2006/relationships/slideMaster" Target="slideMasters/slideMaster4.xml"/><Relationship Id="rId18" Type="http://schemas.openxmlformats.org/officeDocument/2006/relationships/font" Target="fonts/BookAntiqua-regular.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dc69a2520_0_0: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dc69a2520_0_0: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1" name="Google Shape;241;g4dc69a2520_0_0: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8: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13" name="Google Shape;313;p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dc69a2520_0_4: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dc69a2520_0_4: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7" name="Google Shape;247;g4dc69a2520_0_4: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2" name="Google Shape;252;p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0" name="Google Shape;260;p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8" name="Google Shape;268;p3: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8" name="Google Shape;278;p4: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8" name="Google Shape;288;p5: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6: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4" name="Google Shape;304;p7: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7" name="Shape 47"/>
        <p:cNvGrpSpPr/>
        <p:nvPr/>
      </p:nvGrpSpPr>
      <p:grpSpPr>
        <a:xfrm>
          <a:off x="0" y="0"/>
          <a:ext cx="0" cy="0"/>
          <a:chOff x="0" y="0"/>
          <a:chExt cx="0" cy="0"/>
        </a:xfrm>
      </p:grpSpPr>
      <p:sp>
        <p:nvSpPr>
          <p:cNvPr id="48" name="Google Shape;48;p11"/>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 type="body"/>
          </p:nvPr>
        </p:nvSpPr>
        <p:spPr>
          <a:xfrm>
            <a:off x="457200" y="160020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1"/>
          <p:cNvSpPr txBox="1"/>
          <p:nvPr>
            <p:ph idx="2"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51" name="Shape 51"/>
        <p:cNvGrpSpPr/>
        <p:nvPr/>
      </p:nvGrpSpPr>
      <p:grpSpPr>
        <a:xfrm>
          <a:off x="0" y="0"/>
          <a:ext cx="0" cy="0"/>
          <a:chOff x="0" y="0"/>
          <a:chExt cx="0" cy="0"/>
        </a:xfrm>
      </p:grpSpPr>
      <p:sp>
        <p:nvSpPr>
          <p:cNvPr id="52" name="Google Shape;52;p12"/>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2"/>
          <p:cNvSpPr txBox="1"/>
          <p:nvPr>
            <p:ph idx="4"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7" name="Shape 57"/>
        <p:cNvGrpSpPr/>
        <p:nvPr/>
      </p:nvGrpSpPr>
      <p:grpSpPr>
        <a:xfrm>
          <a:off x="0" y="0"/>
          <a:ext cx="0" cy="0"/>
          <a:chOff x="0" y="0"/>
          <a:chExt cx="0" cy="0"/>
        </a:xfrm>
      </p:grpSpPr>
      <p:sp>
        <p:nvSpPr>
          <p:cNvPr id="58" name="Google Shape;58;p13"/>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 type="body"/>
          </p:nvPr>
        </p:nvSpPr>
        <p:spPr>
          <a:xfrm>
            <a:off x="4572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2" type="body"/>
          </p:nvPr>
        </p:nvSpPr>
        <p:spPr>
          <a:xfrm>
            <a:off x="182268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3" type="body"/>
          </p:nvPr>
        </p:nvSpPr>
        <p:spPr>
          <a:xfrm>
            <a:off x="31878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4" type="body"/>
          </p:nvPr>
        </p:nvSpPr>
        <p:spPr>
          <a:xfrm>
            <a:off x="4572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5" type="body"/>
          </p:nvPr>
        </p:nvSpPr>
        <p:spPr>
          <a:xfrm>
            <a:off x="182268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3"/>
          <p:cNvSpPr txBox="1"/>
          <p:nvPr>
            <p:ph idx="6" type="body"/>
          </p:nvPr>
        </p:nvSpPr>
        <p:spPr>
          <a:xfrm>
            <a:off x="31878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4" name="Shape 74"/>
        <p:cNvGrpSpPr/>
        <p:nvPr/>
      </p:nvGrpSpPr>
      <p:grpSpPr>
        <a:xfrm>
          <a:off x="0" y="0"/>
          <a:ext cx="0" cy="0"/>
          <a:chOff x="0" y="0"/>
          <a:chExt cx="0" cy="0"/>
        </a:xfrm>
      </p:grpSpPr>
      <p:sp>
        <p:nvSpPr>
          <p:cNvPr id="75" name="Google Shape;75;p15"/>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5"/>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5"/>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15"/>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80" name="Shape 80"/>
        <p:cNvGrpSpPr/>
        <p:nvPr/>
      </p:nvGrpSpPr>
      <p:grpSpPr>
        <a:xfrm>
          <a:off x="0" y="0"/>
          <a:ext cx="0" cy="0"/>
          <a:chOff x="0" y="0"/>
          <a:chExt cx="0" cy="0"/>
        </a:xfrm>
      </p:grpSpPr>
      <p:sp>
        <p:nvSpPr>
          <p:cNvPr id="81" name="Google Shape;81;p17"/>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p:nvPr>
            <p:ph idx="1" type="subTitle"/>
          </p:nvPr>
        </p:nvSpPr>
        <p:spPr>
          <a:xfrm>
            <a:off x="457200" y="1600200"/>
            <a:ext cx="4038120" cy="452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83" name="Shape 83"/>
        <p:cNvGrpSpPr/>
        <p:nvPr/>
      </p:nvGrpSpPr>
      <p:grpSpPr>
        <a:xfrm>
          <a:off x="0" y="0"/>
          <a:ext cx="0" cy="0"/>
          <a:chOff x="0" y="0"/>
          <a:chExt cx="0" cy="0"/>
        </a:xfrm>
      </p:grpSpPr>
      <p:sp>
        <p:nvSpPr>
          <p:cNvPr id="84" name="Google Shape;84;p18"/>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
          <p:cNvSpPr txBox="1"/>
          <p:nvPr>
            <p:ph idx="1" type="body"/>
          </p:nvPr>
        </p:nvSpPr>
        <p:spPr>
          <a:xfrm>
            <a:off x="457200" y="1600200"/>
            <a:ext cx="403812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86" name="Shape 86"/>
        <p:cNvGrpSpPr/>
        <p:nvPr/>
      </p:nvGrpSpPr>
      <p:grpSpPr>
        <a:xfrm>
          <a:off x="0" y="0"/>
          <a:ext cx="0" cy="0"/>
          <a:chOff x="0" y="0"/>
          <a:chExt cx="0" cy="0"/>
        </a:xfrm>
      </p:grpSpPr>
      <p:sp>
        <p:nvSpPr>
          <p:cNvPr id="87" name="Google Shape;87;p19"/>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9"/>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19"/>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20"/>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92" name="Shape 92"/>
        <p:cNvGrpSpPr/>
        <p:nvPr/>
      </p:nvGrpSpPr>
      <p:grpSpPr>
        <a:xfrm>
          <a:off x="0" y="0"/>
          <a:ext cx="0" cy="0"/>
          <a:chOff x="0" y="0"/>
          <a:chExt cx="0" cy="0"/>
        </a:xfrm>
      </p:grpSpPr>
      <p:sp>
        <p:nvSpPr>
          <p:cNvPr id="93" name="Google Shape;93;p21"/>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 type="subTitle"/>
          </p:nvPr>
        </p:nvSpPr>
        <p:spPr>
          <a:xfrm>
            <a:off x="457200" y="1600200"/>
            <a:ext cx="4038120" cy="452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4" name="Shape 94"/>
        <p:cNvGrpSpPr/>
        <p:nvPr/>
      </p:nvGrpSpPr>
      <p:grpSpPr>
        <a:xfrm>
          <a:off x="0" y="0"/>
          <a:ext cx="0" cy="0"/>
          <a:chOff x="0" y="0"/>
          <a:chExt cx="0" cy="0"/>
        </a:xfrm>
      </p:grpSpPr>
      <p:sp>
        <p:nvSpPr>
          <p:cNvPr id="95" name="Google Shape;95;p22"/>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2"/>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2"/>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2"/>
          <p:cNvSpPr txBox="1"/>
          <p:nvPr>
            <p:ph idx="3"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9" name="Shape 99"/>
        <p:cNvGrpSpPr/>
        <p:nvPr/>
      </p:nvGrpSpPr>
      <p:grpSpPr>
        <a:xfrm>
          <a:off x="0" y="0"/>
          <a:ext cx="0" cy="0"/>
          <a:chOff x="0" y="0"/>
          <a:chExt cx="0" cy="0"/>
        </a:xfrm>
      </p:grpSpPr>
      <p:sp>
        <p:nvSpPr>
          <p:cNvPr id="100" name="Google Shape;100;p23"/>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3"/>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3"/>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3"/>
          <p:cNvSpPr txBox="1"/>
          <p:nvPr>
            <p:ph idx="3"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04" name="Shape 104"/>
        <p:cNvGrpSpPr/>
        <p:nvPr/>
      </p:nvGrpSpPr>
      <p:grpSpPr>
        <a:xfrm>
          <a:off x="0" y="0"/>
          <a:ext cx="0" cy="0"/>
          <a:chOff x="0" y="0"/>
          <a:chExt cx="0" cy="0"/>
        </a:xfrm>
      </p:grpSpPr>
      <p:sp>
        <p:nvSpPr>
          <p:cNvPr id="105" name="Google Shape;105;p24"/>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4"/>
          <p:cNvSpPr txBox="1"/>
          <p:nvPr>
            <p:ph idx="1" type="body"/>
          </p:nvPr>
        </p:nvSpPr>
        <p:spPr>
          <a:xfrm>
            <a:off x="457200" y="160020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4"/>
          <p:cNvSpPr txBox="1"/>
          <p:nvPr>
            <p:ph idx="2"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8" name="Shape 108"/>
        <p:cNvGrpSpPr/>
        <p:nvPr/>
      </p:nvGrpSpPr>
      <p:grpSpPr>
        <a:xfrm>
          <a:off x="0" y="0"/>
          <a:ext cx="0" cy="0"/>
          <a:chOff x="0" y="0"/>
          <a:chExt cx="0" cy="0"/>
        </a:xfrm>
      </p:grpSpPr>
      <p:sp>
        <p:nvSpPr>
          <p:cNvPr id="109" name="Google Shape;109;p25"/>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5"/>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5"/>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5"/>
          <p:cNvSpPr txBox="1"/>
          <p:nvPr>
            <p:ph idx="4"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14" name="Shape 114"/>
        <p:cNvGrpSpPr/>
        <p:nvPr/>
      </p:nvGrpSpPr>
      <p:grpSpPr>
        <a:xfrm>
          <a:off x="0" y="0"/>
          <a:ext cx="0" cy="0"/>
          <a:chOff x="0" y="0"/>
          <a:chExt cx="0" cy="0"/>
        </a:xfrm>
      </p:grpSpPr>
      <p:sp>
        <p:nvSpPr>
          <p:cNvPr id="115" name="Google Shape;115;p26"/>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6"/>
          <p:cNvSpPr txBox="1"/>
          <p:nvPr>
            <p:ph idx="1" type="body"/>
          </p:nvPr>
        </p:nvSpPr>
        <p:spPr>
          <a:xfrm>
            <a:off x="4572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2" type="body"/>
          </p:nvPr>
        </p:nvSpPr>
        <p:spPr>
          <a:xfrm>
            <a:off x="182268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6"/>
          <p:cNvSpPr txBox="1"/>
          <p:nvPr>
            <p:ph idx="3" type="body"/>
          </p:nvPr>
        </p:nvSpPr>
        <p:spPr>
          <a:xfrm>
            <a:off x="31878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6"/>
          <p:cNvSpPr txBox="1"/>
          <p:nvPr>
            <p:ph idx="4" type="body"/>
          </p:nvPr>
        </p:nvSpPr>
        <p:spPr>
          <a:xfrm>
            <a:off x="4572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6"/>
          <p:cNvSpPr txBox="1"/>
          <p:nvPr>
            <p:ph idx="5" type="body"/>
          </p:nvPr>
        </p:nvSpPr>
        <p:spPr>
          <a:xfrm>
            <a:off x="182268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26"/>
          <p:cNvSpPr txBox="1"/>
          <p:nvPr>
            <p:ph idx="6" type="body"/>
          </p:nvPr>
        </p:nvSpPr>
        <p:spPr>
          <a:xfrm>
            <a:off x="31878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0" name="Shape 130"/>
        <p:cNvGrpSpPr/>
        <p:nvPr/>
      </p:nvGrpSpPr>
      <p:grpSpPr>
        <a:xfrm>
          <a:off x="0" y="0"/>
          <a:ext cx="0" cy="0"/>
          <a:chOff x="0" y="0"/>
          <a:chExt cx="0" cy="0"/>
        </a:xfrm>
      </p:grpSpPr>
      <p:sp>
        <p:nvSpPr>
          <p:cNvPr id="131" name="Google Shape;131;p28"/>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8"/>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28"/>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5" name="Shape 135"/>
        <p:cNvGrpSpPr/>
        <p:nvPr/>
      </p:nvGrpSpPr>
      <p:grpSpPr>
        <a:xfrm>
          <a:off x="0" y="0"/>
          <a:ext cx="0" cy="0"/>
          <a:chOff x="0" y="0"/>
          <a:chExt cx="0" cy="0"/>
        </a:xfrm>
      </p:grpSpPr>
      <p:sp>
        <p:nvSpPr>
          <p:cNvPr id="136" name="Google Shape;136;p30"/>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0"/>
          <p:cNvSpPr txBox="1"/>
          <p:nvPr>
            <p:ph idx="1" type="subTitle"/>
          </p:nvPr>
        </p:nvSpPr>
        <p:spPr>
          <a:xfrm>
            <a:off x="457200" y="1600200"/>
            <a:ext cx="4038120" cy="452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8" name="Shape 138"/>
        <p:cNvGrpSpPr/>
        <p:nvPr/>
      </p:nvGrpSpPr>
      <p:grpSpPr>
        <a:xfrm>
          <a:off x="0" y="0"/>
          <a:ext cx="0" cy="0"/>
          <a:chOff x="0" y="0"/>
          <a:chExt cx="0" cy="0"/>
        </a:xfrm>
      </p:grpSpPr>
      <p:sp>
        <p:nvSpPr>
          <p:cNvPr id="139" name="Google Shape;139;p31"/>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1"/>
          <p:cNvSpPr txBox="1"/>
          <p:nvPr>
            <p:ph idx="1" type="body"/>
          </p:nvPr>
        </p:nvSpPr>
        <p:spPr>
          <a:xfrm>
            <a:off x="457200" y="1600200"/>
            <a:ext cx="403812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1" name="Shape 141"/>
        <p:cNvGrpSpPr/>
        <p:nvPr/>
      </p:nvGrpSpPr>
      <p:grpSpPr>
        <a:xfrm>
          <a:off x="0" y="0"/>
          <a:ext cx="0" cy="0"/>
          <a:chOff x="0" y="0"/>
          <a:chExt cx="0" cy="0"/>
        </a:xfrm>
      </p:grpSpPr>
      <p:sp>
        <p:nvSpPr>
          <p:cNvPr id="142" name="Google Shape;142;p32"/>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 type="body"/>
          </p:nvPr>
        </p:nvSpPr>
        <p:spPr>
          <a:xfrm>
            <a:off x="457200" y="1600200"/>
            <a:ext cx="403812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3" name="Shape 143"/>
        <p:cNvGrpSpPr/>
        <p:nvPr/>
      </p:nvGrpSpPr>
      <p:grpSpPr>
        <a:xfrm>
          <a:off x="0" y="0"/>
          <a:ext cx="0" cy="0"/>
          <a:chOff x="0" y="0"/>
          <a:chExt cx="0" cy="0"/>
        </a:xfrm>
      </p:grpSpPr>
      <p:sp>
        <p:nvSpPr>
          <p:cNvPr id="144" name="Google Shape;144;p33"/>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5" name="Shape 145"/>
        <p:cNvGrpSpPr/>
        <p:nvPr/>
      </p:nvGrpSpPr>
      <p:grpSpPr>
        <a:xfrm>
          <a:off x="0" y="0"/>
          <a:ext cx="0" cy="0"/>
          <a:chOff x="0" y="0"/>
          <a:chExt cx="0" cy="0"/>
        </a:xfrm>
      </p:grpSpPr>
      <p:sp>
        <p:nvSpPr>
          <p:cNvPr id="146" name="Google Shape;146;p34"/>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4"/>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4"/>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34"/>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50" name="Shape 150"/>
        <p:cNvGrpSpPr/>
        <p:nvPr/>
      </p:nvGrpSpPr>
      <p:grpSpPr>
        <a:xfrm>
          <a:off x="0" y="0"/>
          <a:ext cx="0" cy="0"/>
          <a:chOff x="0" y="0"/>
          <a:chExt cx="0" cy="0"/>
        </a:xfrm>
      </p:grpSpPr>
      <p:sp>
        <p:nvSpPr>
          <p:cNvPr id="151" name="Google Shape;151;p35"/>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5"/>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5"/>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5"/>
          <p:cNvSpPr txBox="1"/>
          <p:nvPr>
            <p:ph idx="3"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5" name="Shape 155"/>
        <p:cNvGrpSpPr/>
        <p:nvPr/>
      </p:nvGrpSpPr>
      <p:grpSpPr>
        <a:xfrm>
          <a:off x="0" y="0"/>
          <a:ext cx="0" cy="0"/>
          <a:chOff x="0" y="0"/>
          <a:chExt cx="0" cy="0"/>
        </a:xfrm>
      </p:grpSpPr>
      <p:sp>
        <p:nvSpPr>
          <p:cNvPr id="156" name="Google Shape;156;p36"/>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6"/>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6"/>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36"/>
          <p:cNvSpPr txBox="1"/>
          <p:nvPr>
            <p:ph idx="3"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60" name="Shape 160"/>
        <p:cNvGrpSpPr/>
        <p:nvPr/>
      </p:nvGrpSpPr>
      <p:grpSpPr>
        <a:xfrm>
          <a:off x="0" y="0"/>
          <a:ext cx="0" cy="0"/>
          <a:chOff x="0" y="0"/>
          <a:chExt cx="0" cy="0"/>
        </a:xfrm>
      </p:grpSpPr>
      <p:sp>
        <p:nvSpPr>
          <p:cNvPr id="161" name="Google Shape;161;p37"/>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37"/>
          <p:cNvSpPr txBox="1"/>
          <p:nvPr>
            <p:ph idx="1" type="body"/>
          </p:nvPr>
        </p:nvSpPr>
        <p:spPr>
          <a:xfrm>
            <a:off x="457200" y="160020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7"/>
          <p:cNvSpPr txBox="1"/>
          <p:nvPr>
            <p:ph idx="2"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4" name="Shape 164"/>
        <p:cNvGrpSpPr/>
        <p:nvPr/>
      </p:nvGrpSpPr>
      <p:grpSpPr>
        <a:xfrm>
          <a:off x="0" y="0"/>
          <a:ext cx="0" cy="0"/>
          <a:chOff x="0" y="0"/>
          <a:chExt cx="0" cy="0"/>
        </a:xfrm>
      </p:grpSpPr>
      <p:sp>
        <p:nvSpPr>
          <p:cNvPr id="165" name="Google Shape;165;p38"/>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38"/>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38"/>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8" name="Google Shape;168;p38"/>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38"/>
          <p:cNvSpPr txBox="1"/>
          <p:nvPr>
            <p:ph idx="4"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70" name="Shape 170"/>
        <p:cNvGrpSpPr/>
        <p:nvPr/>
      </p:nvGrpSpPr>
      <p:grpSpPr>
        <a:xfrm>
          <a:off x="0" y="0"/>
          <a:ext cx="0" cy="0"/>
          <a:chOff x="0" y="0"/>
          <a:chExt cx="0" cy="0"/>
        </a:xfrm>
      </p:grpSpPr>
      <p:sp>
        <p:nvSpPr>
          <p:cNvPr id="171" name="Google Shape;171;p39"/>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39"/>
          <p:cNvSpPr txBox="1"/>
          <p:nvPr>
            <p:ph idx="1" type="body"/>
          </p:nvPr>
        </p:nvSpPr>
        <p:spPr>
          <a:xfrm>
            <a:off x="4572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3" name="Google Shape;173;p39"/>
          <p:cNvSpPr txBox="1"/>
          <p:nvPr>
            <p:ph idx="2" type="body"/>
          </p:nvPr>
        </p:nvSpPr>
        <p:spPr>
          <a:xfrm>
            <a:off x="182268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4" name="Google Shape;174;p39"/>
          <p:cNvSpPr txBox="1"/>
          <p:nvPr>
            <p:ph idx="3" type="body"/>
          </p:nvPr>
        </p:nvSpPr>
        <p:spPr>
          <a:xfrm>
            <a:off x="31878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5" name="Google Shape;175;p39"/>
          <p:cNvSpPr txBox="1"/>
          <p:nvPr>
            <p:ph idx="4" type="body"/>
          </p:nvPr>
        </p:nvSpPr>
        <p:spPr>
          <a:xfrm>
            <a:off x="4572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6" name="Google Shape;176;p39"/>
          <p:cNvSpPr txBox="1"/>
          <p:nvPr>
            <p:ph idx="5" type="body"/>
          </p:nvPr>
        </p:nvSpPr>
        <p:spPr>
          <a:xfrm>
            <a:off x="182268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7" name="Google Shape;177;p39"/>
          <p:cNvSpPr txBox="1"/>
          <p:nvPr>
            <p:ph idx="6" type="body"/>
          </p:nvPr>
        </p:nvSpPr>
        <p:spPr>
          <a:xfrm>
            <a:off x="31878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90" name="Shape 190"/>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91" name="Shape 191"/>
        <p:cNvGrpSpPr/>
        <p:nvPr/>
      </p:nvGrpSpPr>
      <p:grpSpPr>
        <a:xfrm>
          <a:off x="0" y="0"/>
          <a:ext cx="0" cy="0"/>
          <a:chOff x="0" y="0"/>
          <a:chExt cx="0" cy="0"/>
        </a:xfrm>
      </p:grpSpPr>
      <p:sp>
        <p:nvSpPr>
          <p:cNvPr id="192" name="Google Shape;192;p42"/>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2"/>
          <p:cNvSpPr txBox="1"/>
          <p:nvPr>
            <p:ph idx="1" type="subTitle"/>
          </p:nvPr>
        </p:nvSpPr>
        <p:spPr>
          <a:xfrm>
            <a:off x="457200" y="1600200"/>
            <a:ext cx="4038120" cy="452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94" name="Shape 194"/>
        <p:cNvGrpSpPr/>
        <p:nvPr/>
      </p:nvGrpSpPr>
      <p:grpSpPr>
        <a:xfrm>
          <a:off x="0" y="0"/>
          <a:ext cx="0" cy="0"/>
          <a:chOff x="0" y="0"/>
          <a:chExt cx="0" cy="0"/>
        </a:xfrm>
      </p:grpSpPr>
      <p:sp>
        <p:nvSpPr>
          <p:cNvPr id="195" name="Google Shape;195;p43"/>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3"/>
          <p:cNvSpPr txBox="1"/>
          <p:nvPr>
            <p:ph idx="1" type="body"/>
          </p:nvPr>
        </p:nvSpPr>
        <p:spPr>
          <a:xfrm>
            <a:off x="457200" y="1600200"/>
            <a:ext cx="403812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5"/>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7" name="Shape 197"/>
        <p:cNvGrpSpPr/>
        <p:nvPr/>
      </p:nvGrpSpPr>
      <p:grpSpPr>
        <a:xfrm>
          <a:off x="0" y="0"/>
          <a:ext cx="0" cy="0"/>
          <a:chOff x="0" y="0"/>
          <a:chExt cx="0" cy="0"/>
        </a:xfrm>
      </p:grpSpPr>
      <p:sp>
        <p:nvSpPr>
          <p:cNvPr id="198" name="Google Shape;198;p44"/>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44"/>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0" name="Google Shape;200;p44"/>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1" name="Shape 201"/>
        <p:cNvGrpSpPr/>
        <p:nvPr/>
      </p:nvGrpSpPr>
      <p:grpSpPr>
        <a:xfrm>
          <a:off x="0" y="0"/>
          <a:ext cx="0" cy="0"/>
          <a:chOff x="0" y="0"/>
          <a:chExt cx="0" cy="0"/>
        </a:xfrm>
      </p:grpSpPr>
      <p:sp>
        <p:nvSpPr>
          <p:cNvPr id="202" name="Google Shape;202;p45"/>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03" name="Shape 203"/>
        <p:cNvGrpSpPr/>
        <p:nvPr/>
      </p:nvGrpSpPr>
      <p:grpSpPr>
        <a:xfrm>
          <a:off x="0" y="0"/>
          <a:ext cx="0" cy="0"/>
          <a:chOff x="0" y="0"/>
          <a:chExt cx="0" cy="0"/>
        </a:xfrm>
      </p:grpSpPr>
      <p:sp>
        <p:nvSpPr>
          <p:cNvPr id="204" name="Google Shape;204;p46"/>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05" name="Shape 205"/>
        <p:cNvGrpSpPr/>
        <p:nvPr/>
      </p:nvGrpSpPr>
      <p:grpSpPr>
        <a:xfrm>
          <a:off x="0" y="0"/>
          <a:ext cx="0" cy="0"/>
          <a:chOff x="0" y="0"/>
          <a:chExt cx="0" cy="0"/>
        </a:xfrm>
      </p:grpSpPr>
      <p:sp>
        <p:nvSpPr>
          <p:cNvPr id="206" name="Google Shape;206;p47"/>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7"/>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47"/>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47"/>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10" name="Shape 210"/>
        <p:cNvGrpSpPr/>
        <p:nvPr/>
      </p:nvGrpSpPr>
      <p:grpSpPr>
        <a:xfrm>
          <a:off x="0" y="0"/>
          <a:ext cx="0" cy="0"/>
          <a:chOff x="0" y="0"/>
          <a:chExt cx="0" cy="0"/>
        </a:xfrm>
      </p:grpSpPr>
      <p:sp>
        <p:nvSpPr>
          <p:cNvPr id="211" name="Google Shape;211;p48"/>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8"/>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48"/>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48"/>
          <p:cNvSpPr txBox="1"/>
          <p:nvPr>
            <p:ph idx="3"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15" name="Shape 215"/>
        <p:cNvGrpSpPr/>
        <p:nvPr/>
      </p:nvGrpSpPr>
      <p:grpSpPr>
        <a:xfrm>
          <a:off x="0" y="0"/>
          <a:ext cx="0" cy="0"/>
          <a:chOff x="0" y="0"/>
          <a:chExt cx="0" cy="0"/>
        </a:xfrm>
      </p:grpSpPr>
      <p:sp>
        <p:nvSpPr>
          <p:cNvPr id="216" name="Google Shape;216;p49"/>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49"/>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49"/>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49"/>
          <p:cNvSpPr txBox="1"/>
          <p:nvPr>
            <p:ph idx="3"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20" name="Shape 220"/>
        <p:cNvGrpSpPr/>
        <p:nvPr/>
      </p:nvGrpSpPr>
      <p:grpSpPr>
        <a:xfrm>
          <a:off x="0" y="0"/>
          <a:ext cx="0" cy="0"/>
          <a:chOff x="0" y="0"/>
          <a:chExt cx="0" cy="0"/>
        </a:xfrm>
      </p:grpSpPr>
      <p:sp>
        <p:nvSpPr>
          <p:cNvPr id="221" name="Google Shape;221;p50"/>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50"/>
          <p:cNvSpPr txBox="1"/>
          <p:nvPr>
            <p:ph idx="1" type="body"/>
          </p:nvPr>
        </p:nvSpPr>
        <p:spPr>
          <a:xfrm>
            <a:off x="457200" y="160020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0"/>
          <p:cNvSpPr txBox="1"/>
          <p:nvPr>
            <p:ph idx="2"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24" name="Shape 224"/>
        <p:cNvGrpSpPr/>
        <p:nvPr/>
      </p:nvGrpSpPr>
      <p:grpSpPr>
        <a:xfrm>
          <a:off x="0" y="0"/>
          <a:ext cx="0" cy="0"/>
          <a:chOff x="0" y="0"/>
          <a:chExt cx="0" cy="0"/>
        </a:xfrm>
      </p:grpSpPr>
      <p:sp>
        <p:nvSpPr>
          <p:cNvPr id="225" name="Google Shape;225;p51"/>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51"/>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7" name="Google Shape;227;p51"/>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1"/>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1"/>
          <p:cNvSpPr txBox="1"/>
          <p:nvPr>
            <p:ph idx="4"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30" name="Shape 230"/>
        <p:cNvGrpSpPr/>
        <p:nvPr/>
      </p:nvGrpSpPr>
      <p:grpSpPr>
        <a:xfrm>
          <a:off x="0" y="0"/>
          <a:ext cx="0" cy="0"/>
          <a:chOff x="0" y="0"/>
          <a:chExt cx="0" cy="0"/>
        </a:xfrm>
      </p:grpSpPr>
      <p:sp>
        <p:nvSpPr>
          <p:cNvPr id="231" name="Google Shape;231;p52"/>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52"/>
          <p:cNvSpPr txBox="1"/>
          <p:nvPr>
            <p:ph idx="1" type="body"/>
          </p:nvPr>
        </p:nvSpPr>
        <p:spPr>
          <a:xfrm>
            <a:off x="4572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3" name="Google Shape;233;p52"/>
          <p:cNvSpPr txBox="1"/>
          <p:nvPr>
            <p:ph idx="2" type="body"/>
          </p:nvPr>
        </p:nvSpPr>
        <p:spPr>
          <a:xfrm>
            <a:off x="182268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4" name="Google Shape;234;p52"/>
          <p:cNvSpPr txBox="1"/>
          <p:nvPr>
            <p:ph idx="3" type="body"/>
          </p:nvPr>
        </p:nvSpPr>
        <p:spPr>
          <a:xfrm>
            <a:off x="3187800" y="160020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5" name="Google Shape;235;p52"/>
          <p:cNvSpPr txBox="1"/>
          <p:nvPr>
            <p:ph idx="4" type="body"/>
          </p:nvPr>
        </p:nvSpPr>
        <p:spPr>
          <a:xfrm>
            <a:off x="4572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52"/>
          <p:cNvSpPr txBox="1"/>
          <p:nvPr>
            <p:ph idx="5" type="body"/>
          </p:nvPr>
        </p:nvSpPr>
        <p:spPr>
          <a:xfrm>
            <a:off x="182268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7" name="Google Shape;237;p52"/>
          <p:cNvSpPr txBox="1"/>
          <p:nvPr>
            <p:ph idx="6" type="body"/>
          </p:nvPr>
        </p:nvSpPr>
        <p:spPr>
          <a:xfrm>
            <a:off x="3187800" y="3964320"/>
            <a:ext cx="129996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0" name="Shape 30"/>
        <p:cNvGrpSpPr/>
        <p:nvPr/>
      </p:nvGrpSpPr>
      <p:grpSpPr>
        <a:xfrm>
          <a:off x="0" y="0"/>
          <a:ext cx="0" cy="0"/>
          <a:chOff x="0" y="0"/>
          <a:chExt cx="0" cy="0"/>
        </a:xfrm>
      </p:grpSpPr>
      <p:sp>
        <p:nvSpPr>
          <p:cNvPr id="31" name="Google Shape;31;p7"/>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2" type="body"/>
          </p:nvPr>
        </p:nvSpPr>
        <p:spPr>
          <a:xfrm>
            <a:off x="252648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8"/>
          <p:cNvSpPr txBox="1"/>
          <p:nvPr>
            <p:ph idx="3" type="body"/>
          </p:nvPr>
        </p:nvSpPr>
        <p:spPr>
          <a:xfrm>
            <a:off x="45720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 type="body"/>
          </p:nvPr>
        </p:nvSpPr>
        <p:spPr>
          <a:xfrm>
            <a:off x="457200" y="1600200"/>
            <a:ext cx="1970280" cy="4525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9"/>
          <p:cNvSpPr txBox="1"/>
          <p:nvPr>
            <p:ph idx="3" type="body"/>
          </p:nvPr>
        </p:nvSpPr>
        <p:spPr>
          <a:xfrm>
            <a:off x="2526480" y="396432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2" name="Shape 42"/>
        <p:cNvGrpSpPr/>
        <p:nvPr/>
      </p:nvGrpSpPr>
      <p:grpSpPr>
        <a:xfrm>
          <a:off x="0" y="0"/>
          <a:ext cx="0" cy="0"/>
          <a:chOff x="0" y="0"/>
          <a:chExt cx="0" cy="0"/>
        </a:xfrm>
      </p:grpSpPr>
      <p:sp>
        <p:nvSpPr>
          <p:cNvPr id="43" name="Google Shape;43;p10"/>
          <p:cNvSpPr txBox="1"/>
          <p:nvPr>
            <p:ph type="title"/>
          </p:nvPr>
        </p:nvSpPr>
        <p:spPr>
          <a:xfrm>
            <a:off x="457200" y="274680"/>
            <a:ext cx="8229240" cy="11426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 type="body"/>
          </p:nvPr>
        </p:nvSpPr>
        <p:spPr>
          <a:xfrm>
            <a:off x="45720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2" type="body"/>
          </p:nvPr>
        </p:nvSpPr>
        <p:spPr>
          <a:xfrm>
            <a:off x="2526480" y="1600200"/>
            <a:ext cx="197028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0"/>
          <p:cNvSpPr txBox="1"/>
          <p:nvPr>
            <p:ph idx="3" type="body"/>
          </p:nvPr>
        </p:nvSpPr>
        <p:spPr>
          <a:xfrm>
            <a:off x="457200" y="3964320"/>
            <a:ext cx="4038120" cy="2158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3.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6" Type="http://schemas.openxmlformats.org/officeDocument/2006/relationships/theme" Target="../theme/theme5.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9" name="Shape 9"/>
        <p:cNvGrpSpPr/>
        <p:nvPr/>
      </p:nvGrpSpPr>
      <p:grpSpPr>
        <a:xfrm>
          <a:off x="0" y="0"/>
          <a:ext cx="0" cy="0"/>
          <a:chOff x="0" y="0"/>
          <a:chExt cx="0" cy="0"/>
        </a:xfrm>
      </p:grpSpPr>
      <p:sp>
        <p:nvSpPr>
          <p:cNvPr id="10" name="Google Shape;10;p1"/>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 name="Google Shape;13;p1"/>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 name="Google Shape;14;p1"/>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1"/>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 name="Google Shape;16;p1"/>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65" name="Shape 65"/>
        <p:cNvGrpSpPr/>
        <p:nvPr/>
      </p:nvGrpSpPr>
      <p:grpSpPr>
        <a:xfrm>
          <a:off x="0" y="0"/>
          <a:ext cx="0" cy="0"/>
          <a:chOff x="0" y="0"/>
          <a:chExt cx="0" cy="0"/>
        </a:xfrm>
      </p:grpSpPr>
      <p:sp>
        <p:nvSpPr>
          <p:cNvPr id="66" name="Google Shape;66;p14"/>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4"/>
          <p:cNvSpPr txBox="1"/>
          <p:nvPr>
            <p:ph idx="1" type="body"/>
          </p:nvPr>
        </p:nvSpPr>
        <p:spPr>
          <a:xfrm>
            <a:off x="457200" y="1600200"/>
            <a:ext cx="4038120" cy="218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4"/>
          <p:cNvSpPr txBox="1"/>
          <p:nvPr>
            <p:ph idx="2" type="body"/>
          </p:nvPr>
        </p:nvSpPr>
        <p:spPr>
          <a:xfrm>
            <a:off x="457200" y="3938760"/>
            <a:ext cx="4038120" cy="21873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0" name="Google Shape;70;p14"/>
          <p:cNvSpPr txBox="1"/>
          <p:nvPr>
            <p:ph idx="3"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1" name="Google Shape;71;p14"/>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2" name="Google Shape;72;p14"/>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3" name="Google Shape;73;p14"/>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22" name="Shape 122"/>
        <p:cNvGrpSpPr/>
        <p:nvPr/>
      </p:nvGrpSpPr>
      <p:grpSpPr>
        <a:xfrm>
          <a:off x="0" y="0"/>
          <a:ext cx="0" cy="0"/>
          <a:chOff x="0" y="0"/>
          <a:chExt cx="0" cy="0"/>
        </a:xfrm>
      </p:grpSpPr>
      <p:sp>
        <p:nvSpPr>
          <p:cNvPr id="123" name="Google Shape;123;p27"/>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7"/>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5" name="Google Shape;125;p27"/>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6" name="Google Shape;126;p27"/>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27" name="Google Shape;127;p27"/>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8" name="Google Shape;128;p27"/>
          <p:cNvSpPr txBox="1"/>
          <p:nvPr>
            <p:ph idx="1" type="body"/>
          </p:nvPr>
        </p:nvSpPr>
        <p:spPr>
          <a:xfrm>
            <a:off x="68580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9" name="Google Shape;129;p27"/>
          <p:cNvSpPr txBox="1"/>
          <p:nvPr>
            <p:ph idx="2" type="body"/>
          </p:nvPr>
        </p:nvSpPr>
        <p:spPr>
          <a:xfrm>
            <a:off x="464508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78" name="Shape 178"/>
        <p:cNvGrpSpPr/>
        <p:nvPr/>
      </p:nvGrpSpPr>
      <p:grpSpPr>
        <a:xfrm>
          <a:off x="0" y="0"/>
          <a:ext cx="0" cy="0"/>
          <a:chOff x="0" y="0"/>
          <a:chExt cx="0" cy="0"/>
        </a:xfrm>
      </p:grpSpPr>
      <p:sp>
        <p:nvSpPr>
          <p:cNvPr id="179" name="Google Shape;179;p40"/>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40"/>
          <p:cNvPicPr preferRelativeResize="0"/>
          <p:nvPr/>
        </p:nvPicPr>
        <p:blipFill rotWithShape="1">
          <a:blip r:embed="rId3">
            <a:alphaModFix/>
          </a:blip>
          <a:srcRect b="0" l="0" r="0" t="0"/>
          <a:stretch/>
        </p:blipFill>
        <p:spPr>
          <a:xfrm>
            <a:off x="0" y="0"/>
            <a:ext cx="9143640" cy="6857640"/>
          </a:xfrm>
          <a:prstGeom prst="rect">
            <a:avLst/>
          </a:prstGeom>
          <a:noFill/>
          <a:ln>
            <a:noFill/>
          </a:ln>
        </p:spPr>
      </p:pic>
      <p:sp>
        <p:nvSpPr>
          <p:cNvPr id="181" name="Google Shape;181;p40"/>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2" name="Google Shape;182;p40"/>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3" name="Google Shape;183;p40"/>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ECE9C6"/>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grpSp>
        <p:nvGrpSpPr>
          <p:cNvPr id="184" name="Google Shape;184;p40"/>
          <p:cNvGrpSpPr/>
          <p:nvPr/>
        </p:nvGrpSpPr>
        <p:grpSpPr>
          <a:xfrm>
            <a:off x="1193760" y="2887560"/>
            <a:ext cx="6779160" cy="913320"/>
            <a:chOff x="1193760" y="2887560"/>
            <a:chExt cx="6779160" cy="913320"/>
          </a:xfrm>
        </p:grpSpPr>
        <p:sp>
          <p:nvSpPr>
            <p:cNvPr id="185" name="Google Shape;185;p40"/>
            <p:cNvSpPr/>
            <p:nvPr/>
          </p:nvSpPr>
          <p:spPr>
            <a:xfrm>
              <a:off x="4344840" y="2887560"/>
              <a:ext cx="524160" cy="913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5400" strike="noStrike">
                  <a:solidFill>
                    <a:srgbClr val="E1DCA5"/>
                  </a:solidFill>
                  <a:latin typeface="Noto Sans Symbols"/>
                  <a:ea typeface="Noto Sans Symbols"/>
                  <a:cs typeface="Noto Sans Symbols"/>
                  <a:sym typeface="Noto Sans Symbols"/>
                </a:rPr>
                <a:t>❧</a:t>
              </a:r>
              <a:endParaRPr b="0" sz="5400" strike="noStrike">
                <a:latin typeface="Arial"/>
                <a:ea typeface="Arial"/>
                <a:cs typeface="Arial"/>
                <a:sym typeface="Arial"/>
              </a:endParaRPr>
            </a:p>
          </p:txBody>
        </p:sp>
        <p:cxnSp>
          <p:nvCxnSpPr>
            <p:cNvPr id="186" name="Google Shape;186;p40"/>
            <p:cNvCxnSpPr/>
            <p:nvPr/>
          </p:nvCxnSpPr>
          <p:spPr>
            <a:xfrm rot="10800000">
              <a:off x="1193760" y="3431520"/>
              <a:ext cx="3119760" cy="1440"/>
            </a:xfrm>
            <a:prstGeom prst="straightConnector1">
              <a:avLst/>
            </a:prstGeom>
            <a:noFill/>
            <a:ln cap="flat" cmpd="sng" w="12600">
              <a:solidFill>
                <a:srgbClr val="E1DCA5"/>
              </a:solidFill>
              <a:prstDash val="solid"/>
              <a:round/>
              <a:headEnd len="sm" w="sm" type="none"/>
              <a:tailEnd len="sm" w="sm" type="none"/>
            </a:ln>
          </p:spPr>
        </p:cxnSp>
        <p:cxnSp>
          <p:nvCxnSpPr>
            <p:cNvPr id="187" name="Google Shape;187;p40"/>
            <p:cNvCxnSpPr/>
            <p:nvPr/>
          </p:nvCxnSpPr>
          <p:spPr>
            <a:xfrm rot="10800000">
              <a:off x="4853160" y="3429000"/>
              <a:ext cx="3119760" cy="1440"/>
            </a:xfrm>
            <a:prstGeom prst="straightConnector1">
              <a:avLst/>
            </a:prstGeom>
            <a:noFill/>
            <a:ln cap="flat" cmpd="sng" w="12600">
              <a:solidFill>
                <a:srgbClr val="E1DCA5"/>
              </a:solidFill>
              <a:prstDash val="solid"/>
              <a:round/>
              <a:headEnd len="sm" w="sm" type="none"/>
              <a:tailEnd len="sm" w="sm" type="none"/>
            </a:ln>
          </p:spPr>
        </p:cxnSp>
      </p:grpSp>
      <p:sp>
        <p:nvSpPr>
          <p:cNvPr id="188" name="Google Shape;188;p40"/>
          <p:cNvSpPr txBox="1"/>
          <p:nvPr>
            <p:ph type="title"/>
          </p:nvPr>
        </p:nvSpPr>
        <p:spPr>
          <a:xfrm>
            <a:off x="1183320" y="1387800"/>
            <a:ext cx="6777000" cy="17316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9" name="Google Shape;189;p40"/>
          <p:cNvSpPr txBox="1"/>
          <p:nvPr>
            <p:ph idx="1" type="body"/>
          </p:nvPr>
        </p:nvSpPr>
        <p:spPr>
          <a:xfrm>
            <a:off x="457200" y="1604520"/>
            <a:ext cx="8229240" cy="397728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5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62"/>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The Eternal Light of the Tabernacle</a:t>
            </a:r>
            <a:endParaRPr b="0" sz="4400" strike="noStrike">
              <a:solidFill>
                <a:srgbClr val="000000"/>
              </a:solidFill>
              <a:latin typeface="Book Antiqua"/>
              <a:ea typeface="Book Antiqua"/>
              <a:cs typeface="Book Antiqua"/>
              <a:sym typeface="Book Antiqua"/>
            </a:endParaRPr>
          </a:p>
        </p:txBody>
      </p:sp>
      <p:pic>
        <p:nvPicPr>
          <p:cNvPr id="316" name="Google Shape;316;p62"/>
          <p:cNvPicPr preferRelativeResize="0"/>
          <p:nvPr/>
        </p:nvPicPr>
        <p:blipFill rotWithShape="1">
          <a:blip r:embed="rId3">
            <a:alphaModFix/>
          </a:blip>
          <a:srcRect b="0" l="0" r="0" t="0"/>
          <a:stretch/>
        </p:blipFill>
        <p:spPr>
          <a:xfrm>
            <a:off x="4114800" y="3566160"/>
            <a:ext cx="2531880" cy="1883520"/>
          </a:xfrm>
          <a:prstGeom prst="rect">
            <a:avLst/>
          </a:prstGeom>
          <a:noFill/>
          <a:ln>
            <a:noFill/>
          </a:ln>
        </p:spPr>
      </p:pic>
      <p:pic>
        <p:nvPicPr>
          <p:cNvPr id="317" name="Google Shape;317;p62"/>
          <p:cNvPicPr preferRelativeResize="0"/>
          <p:nvPr/>
        </p:nvPicPr>
        <p:blipFill rotWithShape="1">
          <a:blip r:embed="rId4">
            <a:alphaModFix/>
          </a:blip>
          <a:srcRect b="0" l="0" r="0" t="0"/>
          <a:stretch/>
        </p:blipFill>
        <p:spPr>
          <a:xfrm>
            <a:off x="7392960" y="919440"/>
            <a:ext cx="1476720" cy="2463840"/>
          </a:xfrm>
          <a:prstGeom prst="rect">
            <a:avLst/>
          </a:prstGeom>
          <a:noFill/>
          <a:ln>
            <a:noFill/>
          </a:ln>
        </p:spPr>
      </p:pic>
      <p:pic>
        <p:nvPicPr>
          <p:cNvPr id="318" name="Google Shape;318;p62"/>
          <p:cNvPicPr preferRelativeResize="0"/>
          <p:nvPr/>
        </p:nvPicPr>
        <p:blipFill rotWithShape="1">
          <a:blip r:embed="rId5">
            <a:alphaModFix/>
          </a:blip>
          <a:srcRect b="0" l="0" r="0" t="0"/>
          <a:stretch/>
        </p:blipFill>
        <p:spPr>
          <a:xfrm>
            <a:off x="7002720" y="3602880"/>
            <a:ext cx="1797840" cy="1883520"/>
          </a:xfrm>
          <a:prstGeom prst="rect">
            <a:avLst/>
          </a:prstGeom>
          <a:noFill/>
          <a:ln>
            <a:noFill/>
          </a:ln>
        </p:spPr>
      </p:pic>
      <p:sp>
        <p:nvSpPr>
          <p:cNvPr id="319" name="Google Shape;319;p62"/>
          <p:cNvSpPr/>
          <p:nvPr/>
        </p:nvSpPr>
        <p:spPr>
          <a:xfrm>
            <a:off x="4089240" y="5683320"/>
            <a:ext cx="471168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A fragment of a distinctive black ceramic bowl was discovered at Nabratein. Incised in white on the sherd is a depiction of a Torah shrine.</a:t>
            </a:r>
            <a:endParaRPr b="0" sz="1600" strike="noStrike">
              <a:latin typeface="Arial"/>
              <a:ea typeface="Arial"/>
              <a:cs typeface="Arial"/>
              <a:sym typeface="Arial"/>
            </a:endParaRPr>
          </a:p>
        </p:txBody>
      </p:sp>
      <p:pic>
        <p:nvPicPr>
          <p:cNvPr id="320" name="Google Shape;320;p62"/>
          <p:cNvPicPr preferRelativeResize="0"/>
          <p:nvPr/>
        </p:nvPicPr>
        <p:blipFill rotWithShape="1">
          <a:blip r:embed="rId6">
            <a:alphaModFix/>
          </a:blip>
          <a:srcRect b="0" l="0" r="0" t="0"/>
          <a:stretch/>
        </p:blipFill>
        <p:spPr>
          <a:xfrm>
            <a:off x="4168800" y="1737360"/>
            <a:ext cx="2689200" cy="1622520"/>
          </a:xfrm>
          <a:prstGeom prst="rect">
            <a:avLst/>
          </a:prstGeom>
          <a:noFill/>
          <a:ln>
            <a:noFill/>
          </a:ln>
        </p:spPr>
      </p:pic>
      <p:sp>
        <p:nvSpPr>
          <p:cNvPr id="321" name="Google Shape;321;p62"/>
          <p:cNvSpPr txBox="1"/>
          <p:nvPr/>
        </p:nvSpPr>
        <p:spPr>
          <a:xfrm>
            <a:off x="274320" y="1499400"/>
            <a:ext cx="3840480" cy="40784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The ark pediment from the synagogue at Nabratein. In the third century A.D. this 1000-pound carved block of limestone rested on stone pillars; together the pediment and columns formed a shelter for a wooden Torah Shrine. The Torah Shrine protected handwritten Torah scrolls which rested on the shelves inside it. The ark served as the symbolic representation of the former Temple in Jerusalem and of the portable Ark of the Covenant carried by the Israelites in Sinai.</a:t>
            </a:r>
            <a:endParaRPr b="0" sz="1800" strike="noStrike">
              <a:latin typeface="Arial"/>
              <a:ea typeface="Arial"/>
              <a:cs typeface="Arial"/>
              <a:sym typeface="Arial"/>
            </a:endParaRPr>
          </a:p>
        </p:txBody>
      </p:sp>
      <p:sp>
        <p:nvSpPr>
          <p:cNvPr id="322" name="Google Shape;322;p62"/>
          <p:cNvSpPr/>
          <p:nvPr/>
        </p:nvSpPr>
        <p:spPr>
          <a:xfrm>
            <a:off x="-157320" y="5683320"/>
            <a:ext cx="445500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7:6, November/December 1981</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Finders of a Real Lost Ark</a:t>
            </a:r>
            <a:endParaRPr b="0" sz="16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pic>
        <p:nvPicPr>
          <p:cNvPr id="249" name="Google Shape;249;p54"/>
          <p:cNvPicPr preferRelativeResize="0"/>
          <p:nvPr/>
        </p:nvPicPr>
        <p:blipFill>
          <a:blip r:embed="rId3">
            <a:alphaModFix/>
          </a:blip>
          <a:stretch>
            <a:fillRect/>
          </a:stretch>
        </p:blipFill>
        <p:spPr>
          <a:xfrm>
            <a:off x="-50800" y="0"/>
            <a:ext cx="9144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5"/>
          <p:cNvSpPr txBox="1"/>
          <p:nvPr/>
        </p:nvSpPr>
        <p:spPr>
          <a:xfrm>
            <a:off x="230760" y="197640"/>
            <a:ext cx="882720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Judea under </a:t>
            </a:r>
            <a:br>
              <a:rPr b="0" i="0" lang="en-US" sz="1800" u="none" cap="none" strike="noStrike"/>
            </a:br>
            <a:r>
              <a:rPr b="1" i="0" lang="en-US" sz="4000" u="none" cap="none" strike="noStrike">
                <a:solidFill>
                  <a:srgbClr val="046380"/>
                </a:solidFill>
                <a:latin typeface="Arial"/>
                <a:ea typeface="Arial"/>
                <a:cs typeface="Arial"/>
                <a:sym typeface="Arial"/>
              </a:rPr>
              <a:t>Alexander the Great </a:t>
            </a:r>
            <a:endParaRPr b="0" i="0" sz="4000" u="none" cap="none" strike="noStrike">
              <a:solidFill>
                <a:srgbClr val="000000"/>
              </a:solidFill>
              <a:latin typeface="Book Antiqua"/>
              <a:ea typeface="Book Antiqua"/>
              <a:cs typeface="Book Antiqua"/>
              <a:sym typeface="Book Antiqua"/>
            </a:endParaRPr>
          </a:p>
        </p:txBody>
      </p:sp>
      <p:sp>
        <p:nvSpPr>
          <p:cNvPr id="255" name="Google Shape;255;p55"/>
          <p:cNvSpPr/>
          <p:nvPr/>
        </p:nvSpPr>
        <p:spPr>
          <a:xfrm>
            <a:off x="5760720" y="2560320"/>
            <a:ext cx="292860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36:1, January/February 2010</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Under the Influence</a:t>
            </a:r>
            <a:endParaRPr b="0" i="0" sz="1600" u="none" cap="none" strike="noStrike">
              <a:latin typeface="Arial"/>
              <a:ea typeface="Arial"/>
              <a:cs typeface="Arial"/>
              <a:sym typeface="Arial"/>
            </a:endParaRPr>
          </a:p>
        </p:txBody>
      </p:sp>
      <p:pic>
        <p:nvPicPr>
          <p:cNvPr id="256" name="Google Shape;256;p55"/>
          <p:cNvPicPr preferRelativeResize="0"/>
          <p:nvPr/>
        </p:nvPicPr>
        <p:blipFill rotWithShape="1">
          <a:blip r:embed="rId3">
            <a:alphaModFix/>
          </a:blip>
          <a:srcRect b="0" l="0" r="0" t="0"/>
          <a:stretch/>
        </p:blipFill>
        <p:spPr>
          <a:xfrm>
            <a:off x="365760" y="1438200"/>
            <a:ext cx="5052600" cy="3225240"/>
          </a:xfrm>
          <a:prstGeom prst="rect">
            <a:avLst/>
          </a:prstGeom>
          <a:noFill/>
          <a:ln>
            <a:noFill/>
          </a:ln>
        </p:spPr>
      </p:pic>
      <p:sp>
        <p:nvSpPr>
          <p:cNvPr id="257" name="Google Shape;257;p55"/>
          <p:cNvSpPr txBox="1"/>
          <p:nvPr/>
        </p:nvSpPr>
        <p:spPr>
          <a:xfrm>
            <a:off x="365760" y="4754880"/>
            <a:ext cx="8321040" cy="1828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800" u="none" cap="none" strike="noStrike">
                <a:solidFill>
                  <a:srgbClr val="000000"/>
                </a:solidFill>
                <a:latin typeface="Arial"/>
                <a:ea typeface="Arial"/>
                <a:cs typeface="Arial"/>
                <a:sym typeface="Arial"/>
              </a:rPr>
              <a:t>With the conquests of the Macedonian king Alexander the Great in the fourth century B.C.E., the populations of the Near East, including the Jews of Judea, began a thousand-year fascination with Greek culture. Although this fascination was often tempered by the political and military forays of Alexander’s successors (including the Romans), Jews from all walks of life readily embraced aspects of Greek culture.</a:t>
            </a:r>
            <a:endParaRPr b="0" sz="18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6"/>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Tebtunis Papyri</a:t>
            </a:r>
            <a:endParaRPr b="0" sz="4400" strike="noStrike">
              <a:solidFill>
                <a:srgbClr val="000000"/>
              </a:solidFill>
              <a:latin typeface="Book Antiqua"/>
              <a:ea typeface="Book Antiqua"/>
              <a:cs typeface="Book Antiqua"/>
              <a:sym typeface="Book Antiqua"/>
            </a:endParaRPr>
          </a:p>
        </p:txBody>
      </p:sp>
      <p:sp>
        <p:nvSpPr>
          <p:cNvPr id="263" name="Google Shape;263;p56"/>
          <p:cNvSpPr txBox="1"/>
          <p:nvPr/>
        </p:nvSpPr>
        <p:spPr>
          <a:xfrm>
            <a:off x="394920" y="3931920"/>
            <a:ext cx="8383320" cy="2933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000" strike="noStrike">
                <a:solidFill>
                  <a:srgbClr val="262626"/>
                </a:solidFill>
                <a:latin typeface="Arial"/>
                <a:ea typeface="Arial"/>
                <a:cs typeface="Arial"/>
                <a:sym typeface="Arial"/>
              </a:rPr>
              <a:t>In December 1899, Berkeley archaeologists Bernard Grenfell and Arthur Hunt began scouring the ruins of Tebtunis, including the temple complex dedicated to the crocodile god Soknebtunis (Sobek, Lord of Tebtunis). Located in the fertile Fayum region, Tebtunis was a popular destination in the Ptolemaic period (305–30 B.C.) and the Roman period (30 B.C.–395 A.D.), when pilgrims descended in droves upon the city to worship the crocodile god.</a:t>
            </a:r>
            <a:endParaRPr b="0" sz="2000" strike="noStrike">
              <a:solidFill>
                <a:srgbClr val="262626"/>
              </a:solidFill>
              <a:latin typeface="Book Antiqua"/>
              <a:ea typeface="Book Antiqua"/>
              <a:cs typeface="Book Antiqua"/>
              <a:sym typeface="Book Antiqua"/>
            </a:endParaRPr>
          </a:p>
        </p:txBody>
      </p:sp>
      <p:sp>
        <p:nvSpPr>
          <p:cNvPr id="264" name="Google Shape;264;p56"/>
          <p:cNvSpPr/>
          <p:nvPr/>
        </p:nvSpPr>
        <p:spPr>
          <a:xfrm>
            <a:off x="-274320" y="2380320"/>
            <a:ext cx="354204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Archaeology Odyssey 2:5, November/December 1999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Field Notes</a:t>
            </a:r>
            <a:endParaRPr b="0" sz="1600" strike="noStrike">
              <a:latin typeface="Arial"/>
              <a:ea typeface="Arial"/>
              <a:cs typeface="Arial"/>
              <a:sym typeface="Arial"/>
            </a:endParaRPr>
          </a:p>
        </p:txBody>
      </p:sp>
      <p:pic>
        <p:nvPicPr>
          <p:cNvPr id="265" name="Google Shape;265;p56"/>
          <p:cNvPicPr preferRelativeResize="0"/>
          <p:nvPr/>
        </p:nvPicPr>
        <p:blipFill rotWithShape="1">
          <a:blip r:embed="rId3">
            <a:alphaModFix/>
          </a:blip>
          <a:srcRect b="0" l="0" r="0" t="0"/>
          <a:stretch/>
        </p:blipFill>
        <p:spPr>
          <a:xfrm>
            <a:off x="3326400" y="1674360"/>
            <a:ext cx="5360400" cy="19832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57"/>
          <p:cNvSpPr txBox="1"/>
          <p:nvPr/>
        </p:nvSpPr>
        <p:spPr>
          <a:xfrm>
            <a:off x="822960" y="957960"/>
            <a:ext cx="794088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The Septuagint</a:t>
            </a:r>
            <a:br>
              <a:rPr lang="en-US" sz="1800"/>
            </a:br>
            <a:r>
              <a:rPr b="1" lang="en-US" sz="4000" strike="noStrike">
                <a:solidFill>
                  <a:srgbClr val="046380"/>
                </a:solidFill>
                <a:latin typeface="Arial"/>
                <a:ea typeface="Arial"/>
                <a:cs typeface="Arial"/>
                <a:sym typeface="Arial"/>
              </a:rPr>
              <a:t>A Greek Translation of Hebrew Law</a:t>
            </a:r>
            <a:br>
              <a:rPr lang="en-US" sz="1800"/>
            </a:br>
            <a:endParaRPr b="0" sz="4000" strike="noStrike">
              <a:solidFill>
                <a:srgbClr val="000000"/>
              </a:solidFill>
              <a:latin typeface="Book Antiqua"/>
              <a:ea typeface="Book Antiqua"/>
              <a:cs typeface="Book Antiqua"/>
              <a:sym typeface="Book Antiqua"/>
            </a:endParaRPr>
          </a:p>
        </p:txBody>
      </p:sp>
      <p:pic>
        <p:nvPicPr>
          <p:cNvPr id="271" name="Google Shape;271;p57"/>
          <p:cNvPicPr preferRelativeResize="0"/>
          <p:nvPr/>
        </p:nvPicPr>
        <p:blipFill rotWithShape="1">
          <a:blip r:embed="rId3">
            <a:alphaModFix/>
          </a:blip>
          <a:srcRect b="0" l="0" r="0" t="0"/>
          <a:stretch/>
        </p:blipFill>
        <p:spPr>
          <a:xfrm>
            <a:off x="457200" y="2184480"/>
            <a:ext cx="2905920" cy="2387520"/>
          </a:xfrm>
          <a:prstGeom prst="rect">
            <a:avLst/>
          </a:prstGeom>
          <a:noFill/>
          <a:ln>
            <a:noFill/>
          </a:ln>
        </p:spPr>
      </p:pic>
      <p:pic>
        <p:nvPicPr>
          <p:cNvPr id="272" name="Google Shape;272;p57"/>
          <p:cNvPicPr preferRelativeResize="0"/>
          <p:nvPr/>
        </p:nvPicPr>
        <p:blipFill rotWithShape="1">
          <a:blip r:embed="rId4">
            <a:alphaModFix/>
          </a:blip>
          <a:srcRect b="0" l="0" r="0" t="0"/>
          <a:stretch/>
        </p:blipFill>
        <p:spPr>
          <a:xfrm>
            <a:off x="3566160" y="2187720"/>
            <a:ext cx="2194560" cy="2475720"/>
          </a:xfrm>
          <a:prstGeom prst="rect">
            <a:avLst/>
          </a:prstGeom>
          <a:noFill/>
          <a:ln>
            <a:noFill/>
          </a:ln>
        </p:spPr>
      </p:pic>
      <p:pic>
        <p:nvPicPr>
          <p:cNvPr id="273" name="Google Shape;273;p57"/>
          <p:cNvPicPr preferRelativeResize="0"/>
          <p:nvPr/>
        </p:nvPicPr>
        <p:blipFill rotWithShape="1">
          <a:blip r:embed="rId5">
            <a:alphaModFix/>
          </a:blip>
          <a:srcRect b="0" l="0" r="0" t="0"/>
          <a:stretch/>
        </p:blipFill>
        <p:spPr>
          <a:xfrm>
            <a:off x="6035040" y="2194560"/>
            <a:ext cx="2583720" cy="2406960"/>
          </a:xfrm>
          <a:prstGeom prst="rect">
            <a:avLst/>
          </a:prstGeom>
          <a:noFill/>
          <a:ln>
            <a:noFill/>
          </a:ln>
        </p:spPr>
      </p:pic>
      <p:sp>
        <p:nvSpPr>
          <p:cNvPr id="274" name="Google Shape;274;p57"/>
          <p:cNvSpPr txBox="1"/>
          <p:nvPr/>
        </p:nvSpPr>
        <p:spPr>
          <a:xfrm>
            <a:off x="365760" y="4771800"/>
            <a:ext cx="8503920" cy="1272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latin typeface="Arial"/>
                <a:ea typeface="Arial"/>
                <a:cs typeface="Arial"/>
                <a:sym typeface="Arial"/>
              </a:rPr>
              <a:t>Famous for their completeness, as well as their antiquity—fourth and fifth centuries A.D.—the beautifully preserved manuscripts called Vaticanus, Sinaiticus and Alexandrinus contain substantial portions of the Septuagint and the New Testament.</a:t>
            </a:r>
            <a:endParaRPr b="0" sz="2000" strike="noStrike">
              <a:latin typeface="Arial"/>
              <a:ea typeface="Arial"/>
              <a:cs typeface="Arial"/>
              <a:sym typeface="Arial"/>
            </a:endParaRPr>
          </a:p>
        </p:txBody>
      </p:sp>
      <p:sp>
        <p:nvSpPr>
          <p:cNvPr id="275" name="Google Shape;275;p57"/>
          <p:cNvSpPr/>
          <p:nvPr/>
        </p:nvSpPr>
        <p:spPr>
          <a:xfrm>
            <a:off x="1826280" y="6038280"/>
            <a:ext cx="530604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Bible Review 5:4, August 1989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Mission To Alexandria</a:t>
            </a:r>
            <a:endParaRPr b="0" sz="1600"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58"/>
          <p:cNvSpPr txBox="1"/>
          <p:nvPr/>
        </p:nvSpPr>
        <p:spPr>
          <a:xfrm>
            <a:off x="692640" y="4118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Letter of Aristeas</a:t>
            </a:r>
            <a:endParaRPr b="0" sz="4400" strike="noStrike">
              <a:solidFill>
                <a:srgbClr val="000000"/>
              </a:solidFill>
              <a:latin typeface="Book Antiqua"/>
              <a:ea typeface="Book Antiqua"/>
              <a:cs typeface="Book Antiqua"/>
              <a:sym typeface="Book Antiqua"/>
            </a:endParaRPr>
          </a:p>
        </p:txBody>
      </p:sp>
      <p:sp>
        <p:nvSpPr>
          <p:cNvPr id="281" name="Google Shape;281;p58"/>
          <p:cNvSpPr/>
          <p:nvPr/>
        </p:nvSpPr>
        <p:spPr>
          <a:xfrm>
            <a:off x="1826280" y="6038280"/>
            <a:ext cx="530604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Bible Review 5:4, August 1989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Mission To Alexandria</a:t>
            </a:r>
            <a:endParaRPr b="0" sz="1600" strike="noStrike">
              <a:latin typeface="Arial"/>
              <a:ea typeface="Arial"/>
              <a:cs typeface="Arial"/>
              <a:sym typeface="Arial"/>
            </a:endParaRPr>
          </a:p>
        </p:txBody>
      </p:sp>
      <p:pic>
        <p:nvPicPr>
          <p:cNvPr id="282" name="Google Shape;282;p58"/>
          <p:cNvPicPr preferRelativeResize="0"/>
          <p:nvPr/>
        </p:nvPicPr>
        <p:blipFill rotWithShape="1">
          <a:blip r:embed="rId3">
            <a:alphaModFix/>
          </a:blip>
          <a:srcRect b="0" l="0" r="0" t="0"/>
          <a:stretch/>
        </p:blipFill>
        <p:spPr>
          <a:xfrm>
            <a:off x="3566160" y="1565640"/>
            <a:ext cx="5250960" cy="2564280"/>
          </a:xfrm>
          <a:prstGeom prst="rect">
            <a:avLst/>
          </a:prstGeom>
          <a:noFill/>
          <a:ln>
            <a:noFill/>
          </a:ln>
        </p:spPr>
      </p:pic>
      <p:pic>
        <p:nvPicPr>
          <p:cNvPr id="283" name="Google Shape;283;p58"/>
          <p:cNvPicPr preferRelativeResize="0"/>
          <p:nvPr/>
        </p:nvPicPr>
        <p:blipFill rotWithShape="1">
          <a:blip r:embed="rId4">
            <a:alphaModFix/>
          </a:blip>
          <a:srcRect b="0" l="0" r="0" t="0"/>
          <a:stretch/>
        </p:blipFill>
        <p:spPr>
          <a:xfrm>
            <a:off x="274320" y="1574640"/>
            <a:ext cx="2926080" cy="2612160"/>
          </a:xfrm>
          <a:prstGeom prst="rect">
            <a:avLst/>
          </a:prstGeom>
          <a:noFill/>
          <a:ln>
            <a:noFill/>
          </a:ln>
        </p:spPr>
      </p:pic>
      <p:sp>
        <p:nvSpPr>
          <p:cNvPr id="284" name="Google Shape;284;p58"/>
          <p:cNvSpPr txBox="1"/>
          <p:nvPr/>
        </p:nvSpPr>
        <p:spPr>
          <a:xfrm>
            <a:off x="274320" y="4186800"/>
            <a:ext cx="3840480" cy="23554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Ptolemy asks Eleazar to send to Alexandria a delegation of Jewish “elders of exemplary lives” who can translate the Hebrew Bible into Greek. This miniature illustrating the Letter of Aristeas and the miniature on page 37 appear in the opening to a Byzantine Octateuch (the first eight books of the Old Testament) dating to the 11th century.</a:t>
            </a:r>
            <a:endParaRPr b="0" sz="1400" strike="noStrike">
              <a:latin typeface="Arial"/>
              <a:ea typeface="Arial"/>
              <a:cs typeface="Arial"/>
              <a:sym typeface="Arial"/>
            </a:endParaRPr>
          </a:p>
        </p:txBody>
      </p:sp>
      <p:sp>
        <p:nvSpPr>
          <p:cNvPr id="285" name="Google Shape;285;p58"/>
          <p:cNvSpPr txBox="1"/>
          <p:nvPr/>
        </p:nvSpPr>
        <p:spPr>
          <a:xfrm>
            <a:off x="5120640" y="4129920"/>
            <a:ext cx="3566160" cy="1943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The 72 elders, six from each tribe, are treated to an elaborate—and kosher—welcoming banquet by their host, Ptolemy, who lounges on couch, left. “Everything of which you partake,” he tells them, “will be served in compliance with your habits; it will be served to me as well as to you” (verse 181).</a:t>
            </a:r>
            <a:endParaRPr b="0" sz="14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9"/>
          <p:cNvSpPr txBox="1"/>
          <p:nvPr/>
        </p:nvSpPr>
        <p:spPr>
          <a:xfrm>
            <a:off x="457200" y="3808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Jerusalem falls under the control of the Seleucids</a:t>
            </a:r>
            <a:endParaRPr b="0" sz="4000" strike="noStrike">
              <a:solidFill>
                <a:srgbClr val="000000"/>
              </a:solidFill>
              <a:latin typeface="Book Antiqua"/>
              <a:ea typeface="Book Antiqua"/>
              <a:cs typeface="Book Antiqua"/>
              <a:sym typeface="Book Antiqua"/>
            </a:endParaRPr>
          </a:p>
        </p:txBody>
      </p:sp>
      <p:sp>
        <p:nvSpPr>
          <p:cNvPr id="291" name="Google Shape;291;p59"/>
          <p:cNvSpPr txBox="1"/>
          <p:nvPr/>
        </p:nvSpPr>
        <p:spPr>
          <a:xfrm>
            <a:off x="182880" y="1737360"/>
            <a:ext cx="3840480" cy="41230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Antiochus III, successfully wrenched control of Coele-Syria from the Ptolemies of Egypt and remained largely on the margins of Jewish political and religious affairs afterward. His military losses at the hands of the upstart Romans in the west, however, left the Seleucid dynasty with mounting debt.</a:t>
            </a:r>
            <a:endParaRPr b="0" sz="1600" strike="noStrike">
              <a:latin typeface="Arial"/>
              <a:ea typeface="Arial"/>
              <a:cs typeface="Arial"/>
              <a:sym typeface="Arial"/>
            </a:endParaRPr>
          </a:p>
          <a:p>
            <a:pPr indent="0" lvl="0" marL="0" marR="0" rtl="0" algn="l">
              <a:spcBef>
                <a:spcPts val="0"/>
              </a:spcBef>
              <a:spcAft>
                <a:spcPts val="0"/>
              </a:spcAft>
              <a:buNone/>
            </a:pPr>
            <a:r>
              <a:rPr b="0" lang="en-US" sz="1600" strike="noStrike">
                <a:latin typeface="Arial"/>
                <a:ea typeface="Arial"/>
                <a:cs typeface="Arial"/>
                <a:sym typeface="Arial"/>
              </a:rPr>
              <a:t>The busts on these silver tetradrachm coins were directly inspired by much older coins depicting Alexander the Great. Like Alexander, all three Seleucid rulers are shown with flowing locks and wearing a diadem, or royal headband.</a:t>
            </a:r>
            <a:endParaRPr b="0" sz="1600" strike="noStrike">
              <a:latin typeface="Arial"/>
              <a:ea typeface="Arial"/>
              <a:cs typeface="Arial"/>
              <a:sym typeface="Arial"/>
            </a:endParaRPr>
          </a:p>
        </p:txBody>
      </p:sp>
      <p:sp>
        <p:nvSpPr>
          <p:cNvPr id="292" name="Google Shape;292;p59"/>
          <p:cNvSpPr/>
          <p:nvPr/>
        </p:nvSpPr>
        <p:spPr>
          <a:xfrm>
            <a:off x="1188720" y="5965560"/>
            <a:ext cx="685800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34:6, November/December 2008</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Inscription Reveals Roots of Maccabean Revolt</a:t>
            </a:r>
            <a:endParaRPr b="0" sz="1600" strike="noStrike">
              <a:latin typeface="Arial"/>
              <a:ea typeface="Arial"/>
              <a:cs typeface="Arial"/>
              <a:sym typeface="Arial"/>
            </a:endParaRPr>
          </a:p>
        </p:txBody>
      </p:sp>
      <p:pic>
        <p:nvPicPr>
          <p:cNvPr id="293" name="Google Shape;293;p59"/>
          <p:cNvPicPr preferRelativeResize="0"/>
          <p:nvPr/>
        </p:nvPicPr>
        <p:blipFill rotWithShape="1">
          <a:blip r:embed="rId3">
            <a:alphaModFix/>
          </a:blip>
          <a:srcRect b="0" l="0" r="0" t="0"/>
          <a:stretch/>
        </p:blipFill>
        <p:spPr>
          <a:xfrm>
            <a:off x="4172040" y="1667520"/>
            <a:ext cx="4504680" cy="4001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60"/>
          <p:cNvSpPr txBox="1"/>
          <p:nvPr/>
        </p:nvSpPr>
        <p:spPr>
          <a:xfrm>
            <a:off x="457560" y="3808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Seleucus IV</a:t>
            </a:r>
            <a:endParaRPr b="0" sz="4000" strike="noStrike">
              <a:solidFill>
                <a:srgbClr val="000000"/>
              </a:solidFill>
              <a:latin typeface="Book Antiqua"/>
              <a:ea typeface="Book Antiqua"/>
              <a:cs typeface="Book Antiqua"/>
              <a:sym typeface="Book Antiqua"/>
            </a:endParaRPr>
          </a:p>
        </p:txBody>
      </p:sp>
      <p:sp>
        <p:nvSpPr>
          <p:cNvPr id="299" name="Google Shape;299;p60"/>
          <p:cNvSpPr txBox="1"/>
          <p:nvPr/>
        </p:nvSpPr>
        <p:spPr>
          <a:xfrm>
            <a:off x="4937760" y="1523520"/>
            <a:ext cx="3840480" cy="3987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200" strike="noStrike">
                <a:latin typeface="Arial"/>
                <a:ea typeface="Arial"/>
                <a:cs typeface="Arial"/>
                <a:sym typeface="Arial"/>
              </a:rPr>
              <a:t>During the reign of Seleucus IV , the Seleucids turned increasingly to their Syrian vassals for financial support. As the new inscription indicates, Seleucus took the bold step of involving himself in local religious affairs, no doubt hoping to gain unfettered access to much-needed treasure.</a:t>
            </a:r>
            <a:endParaRPr b="0" sz="2200" strike="noStrike">
              <a:latin typeface="Arial"/>
              <a:ea typeface="Arial"/>
              <a:cs typeface="Arial"/>
              <a:sym typeface="Arial"/>
            </a:endParaRPr>
          </a:p>
        </p:txBody>
      </p:sp>
      <p:sp>
        <p:nvSpPr>
          <p:cNvPr id="300" name="Google Shape;300;p60"/>
          <p:cNvSpPr/>
          <p:nvPr/>
        </p:nvSpPr>
        <p:spPr>
          <a:xfrm>
            <a:off x="1189080" y="5965560"/>
            <a:ext cx="685800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34:6, November/December 2008</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Inscription Reveals Roots of Maccabean Revolt</a:t>
            </a:r>
            <a:endParaRPr b="0" sz="1600" strike="noStrike">
              <a:latin typeface="Arial"/>
              <a:ea typeface="Arial"/>
              <a:cs typeface="Arial"/>
              <a:sym typeface="Arial"/>
            </a:endParaRPr>
          </a:p>
        </p:txBody>
      </p:sp>
      <p:pic>
        <p:nvPicPr>
          <p:cNvPr id="301" name="Google Shape;301;p60"/>
          <p:cNvPicPr preferRelativeResize="0"/>
          <p:nvPr/>
        </p:nvPicPr>
        <p:blipFill rotWithShape="1">
          <a:blip r:embed="rId3">
            <a:alphaModFix/>
          </a:blip>
          <a:srcRect b="0" l="0" r="0" t="0"/>
          <a:stretch/>
        </p:blipFill>
        <p:spPr>
          <a:xfrm>
            <a:off x="499680" y="1436040"/>
            <a:ext cx="4344840" cy="414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61"/>
          <p:cNvSpPr txBox="1"/>
          <p:nvPr/>
        </p:nvSpPr>
        <p:spPr>
          <a:xfrm>
            <a:off x="457560" y="3808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Seleucus IV sends Heliodorus to raid the Temple Treasure</a:t>
            </a:r>
            <a:endParaRPr b="0" sz="4000" strike="noStrike">
              <a:solidFill>
                <a:srgbClr val="000000"/>
              </a:solidFill>
              <a:latin typeface="Book Antiqua"/>
              <a:ea typeface="Book Antiqua"/>
              <a:cs typeface="Book Antiqua"/>
              <a:sym typeface="Book Antiqua"/>
            </a:endParaRPr>
          </a:p>
        </p:txBody>
      </p:sp>
      <p:sp>
        <p:nvSpPr>
          <p:cNvPr id="307" name="Google Shape;307;p61"/>
          <p:cNvSpPr txBox="1"/>
          <p:nvPr/>
        </p:nvSpPr>
        <p:spPr>
          <a:xfrm>
            <a:off x="183240" y="1737360"/>
            <a:ext cx="5577480" cy="50194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The stela may provide background to a famous episode involving a miracle that is recounted in 2 Maccabees 3. In that account, Simon, the administrator of the Temple, quarreled with the high priest. To get even, Simon told an agent of the king about the “untold sums” in the Temple treasury and that “it was possible for them to fall under the control of the king.” King Seleucus chose Heliodoros, who was in charge of his affairs (apparently the same Heliodoros addressed in our stela), “to effect the removal of the reported wealth.” When Heliodoros arrived in Jerusalem, the high priest told him that the money belonged to widows and orphans. “But Heliodoros, because of the orders he had from the king, said that this money must in any case be confiscated.”</a:t>
            </a:r>
            <a:endParaRPr b="0" sz="1800" strike="noStrike">
              <a:latin typeface="Arial"/>
              <a:ea typeface="Arial"/>
              <a:cs typeface="Arial"/>
              <a:sym typeface="Arial"/>
            </a:endParaRPr>
          </a:p>
        </p:txBody>
      </p:sp>
      <p:sp>
        <p:nvSpPr>
          <p:cNvPr id="308" name="Google Shape;308;p61"/>
          <p:cNvSpPr/>
          <p:nvPr/>
        </p:nvSpPr>
        <p:spPr>
          <a:xfrm>
            <a:off x="1189080" y="6098040"/>
            <a:ext cx="685800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34:6, November/December 2008</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Inscription Reveals Roots of Maccabean Revolt</a:t>
            </a:r>
            <a:endParaRPr b="0" sz="1600" strike="noStrike">
              <a:latin typeface="Arial"/>
              <a:ea typeface="Arial"/>
              <a:cs typeface="Arial"/>
              <a:sym typeface="Arial"/>
            </a:endParaRPr>
          </a:p>
        </p:txBody>
      </p:sp>
      <p:pic>
        <p:nvPicPr>
          <p:cNvPr id="309" name="Google Shape;309;p61"/>
          <p:cNvPicPr preferRelativeResize="0"/>
          <p:nvPr/>
        </p:nvPicPr>
        <p:blipFill rotWithShape="1">
          <a:blip r:embed="rId3">
            <a:alphaModFix/>
          </a:blip>
          <a:srcRect b="0" l="0" r="0" t="0"/>
          <a:stretch/>
        </p:blipFill>
        <p:spPr>
          <a:xfrm>
            <a:off x="5760720" y="1737360"/>
            <a:ext cx="3108960" cy="42105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